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98" r:id="rId3"/>
    <p:sldId id="283" r:id="rId4"/>
    <p:sldId id="267" r:id="rId5"/>
    <p:sldId id="257" r:id="rId6"/>
    <p:sldId id="258" r:id="rId7"/>
    <p:sldId id="263" r:id="rId8"/>
    <p:sldId id="259" r:id="rId9"/>
    <p:sldId id="264" r:id="rId10"/>
    <p:sldId id="268" r:id="rId11"/>
    <p:sldId id="285" r:id="rId12"/>
    <p:sldId id="299" r:id="rId13"/>
    <p:sldId id="300" r:id="rId14"/>
    <p:sldId id="301" r:id="rId15"/>
    <p:sldId id="302" r:id="rId16"/>
    <p:sldId id="269" r:id="rId17"/>
    <p:sldId id="270" r:id="rId18"/>
    <p:sldId id="284" r:id="rId19"/>
    <p:sldId id="271" r:id="rId20"/>
    <p:sldId id="272" r:id="rId21"/>
    <p:sldId id="275" r:id="rId22"/>
    <p:sldId id="276" r:id="rId23"/>
    <p:sldId id="274" r:id="rId24"/>
    <p:sldId id="303" r:id="rId25"/>
    <p:sldId id="304" r:id="rId26"/>
    <p:sldId id="305" r:id="rId27"/>
    <p:sldId id="306" r:id="rId28"/>
    <p:sldId id="307" r:id="rId29"/>
    <p:sldId id="279" r:id="rId30"/>
    <p:sldId id="280" r:id="rId31"/>
    <p:sldId id="295" r:id="rId32"/>
    <p:sldId id="309" r:id="rId33"/>
    <p:sldId id="310" r:id="rId34"/>
    <p:sldId id="296" r:id="rId35"/>
    <p:sldId id="297" r:id="rId36"/>
    <p:sldId id="293" r:id="rId37"/>
    <p:sldId id="291" r:id="rId38"/>
    <p:sldId id="311" r:id="rId39"/>
    <p:sldId id="312" r:id="rId40"/>
    <p:sldId id="31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5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63972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9" Type="http://schemas.openxmlformats.org/officeDocument/2006/relationships/image" Target="../media/image27.jp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sugi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12" y="5522072"/>
            <a:ext cx="2837688" cy="84124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3287" y="526452"/>
            <a:ext cx="70924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Sir </a:t>
            </a:r>
            <a:r>
              <a:rPr lang="en-US" sz="2400" dirty="0"/>
              <a:t>,</a:t>
            </a:r>
          </a:p>
          <a:p>
            <a:r>
              <a:rPr lang="en-US" sz="2400" dirty="0"/>
              <a:t>I am doing a project on Tool providers for LTI 1.1</a:t>
            </a:r>
          </a:p>
          <a:p>
            <a:r>
              <a:rPr lang="en-US" sz="2400" dirty="0"/>
              <a:t>We are developing tools that would be compatible with both LTI 1.1 and LTI 2.0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Can you help in developing a LTI 1.1 tool consumer and </a:t>
            </a:r>
            <a:r>
              <a:rPr lang="en-US" sz="2400" dirty="0" smtClean="0"/>
              <a:t>tool provider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Please provide me with sample source codes </a:t>
            </a:r>
            <a:r>
              <a:rPr lang="en-US" sz="2400" dirty="0" smtClean="0"/>
              <a:t>and documentation </a:t>
            </a:r>
            <a:r>
              <a:rPr lang="en-US" sz="2400" dirty="0"/>
              <a:t>on how to use it for LTI 1.1.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 smtClean="0"/>
              <a:t>S. C.</a:t>
            </a:r>
            <a:endParaRPr lang="en-US" sz="2400" dirty="0"/>
          </a:p>
          <a:p>
            <a:r>
              <a:rPr lang="en-US" sz="2400" dirty="0"/>
              <a:t>Intern</a:t>
            </a:r>
          </a:p>
          <a:p>
            <a:r>
              <a:rPr lang="en-US" sz="2400" dirty="0"/>
              <a:t>IIT Bombay</a:t>
            </a:r>
          </a:p>
        </p:txBody>
      </p:sp>
    </p:spTree>
    <p:extLst>
      <p:ext uri="{BB962C8B-B14F-4D97-AF65-F5344CB8AC3E}">
        <p14:creationId xmlns:p14="http://schemas.microsoft.com/office/powerpoint/2010/main" val="254284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Learning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Cookies in </a:t>
            </a:r>
            <a:r>
              <a:rPr lang="en-US" dirty="0" err="1" smtClean="0"/>
              <a:t>iframes</a:t>
            </a:r>
            <a:r>
              <a:rPr lang="en-US" dirty="0" smtClean="0"/>
              <a:t> do not work well</a:t>
            </a:r>
          </a:p>
          <a:p>
            <a:r>
              <a:rPr lang="en-US" dirty="0" smtClean="0"/>
              <a:t>Session </a:t>
            </a:r>
            <a:r>
              <a:rPr lang="en-US" dirty="0" err="1" smtClean="0"/>
              <a:t>hikacking</a:t>
            </a:r>
            <a:endParaRPr lang="en-US" dirty="0" smtClean="0"/>
          </a:p>
          <a:p>
            <a:r>
              <a:rPr lang="en-US" dirty="0" smtClean="0"/>
              <a:t>Session lifetime</a:t>
            </a:r>
          </a:p>
          <a:p>
            <a:r>
              <a:rPr lang="en-US" dirty="0" smtClean="0"/>
              <a:t>Aligning look and feel with LMS  UI</a:t>
            </a:r>
          </a:p>
          <a:p>
            <a:r>
              <a:rPr lang="en-US" dirty="0" smtClean="0"/>
              <a:t>Asynchronous grading (instructor/peer)</a:t>
            </a:r>
          </a:p>
          <a:p>
            <a:r>
              <a:rPr lang="en-US" dirty="0" smtClean="0"/>
              <a:t>Dealing with LMS outages</a:t>
            </a:r>
          </a:p>
          <a:p>
            <a:r>
              <a:rPr lang="en-US" dirty="0" smtClean="0"/>
              <a:t>Batch processing</a:t>
            </a:r>
          </a:p>
          <a:p>
            <a:r>
              <a:rPr lang="en-US" dirty="0" smtClean="0"/>
              <a:t>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8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make this easy?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building learning tools easy and fun</a:t>
            </a:r>
          </a:p>
          <a:p>
            <a:r>
              <a:rPr lang="en-US" dirty="0" smtClean="0"/>
              <a:t>Engage students in open source and educational technology</a:t>
            </a:r>
          </a:p>
          <a:p>
            <a:r>
              <a:rPr lang="en-US" dirty="0" smtClean="0"/>
              <a:t>Something that can be done in an undergraduate software development capstone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1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and Node in development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58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3" r="-1"/>
          <a:stretch/>
        </p:blipFill>
        <p:spPr bwMode="auto">
          <a:xfrm>
            <a:off x="5135285" y="3476661"/>
            <a:ext cx="3211640" cy="260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85" y="451000"/>
            <a:ext cx="3211640" cy="272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ookCoverPreviewFrontAim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7" y="451000"/>
            <a:ext cx="3844254" cy="5633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46483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the barriers to production</a:t>
            </a:r>
          </a:p>
          <a:p>
            <a:pPr lvl="1"/>
            <a:r>
              <a:rPr lang="en-US" dirty="0" smtClean="0"/>
              <a:t>Easy to learn, easy to deploy (self-service)</a:t>
            </a:r>
          </a:p>
          <a:p>
            <a:pPr lvl="1"/>
            <a:r>
              <a:rPr lang="en-US" dirty="0" smtClean="0"/>
              <a:t>Enable lots of small, learning-focused tools</a:t>
            </a:r>
          </a:p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  <a:p>
            <a:r>
              <a:rPr lang="en-US" dirty="0" smtClean="0"/>
              <a:t>Recorded lectures – Perhaps a MOOC?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34009" y="6321962"/>
            <a:ext cx="185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youtube.tsugi.org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4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PHP </a:t>
            </a:r>
            <a:r>
              <a:rPr lang="en-US" dirty="0" err="1" smtClean="0"/>
              <a:t>Tsugi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Google Map</a:t>
            </a:r>
          </a:p>
          <a:p>
            <a:r>
              <a:rPr lang="en-US" dirty="0" smtClean="0"/>
              <a:t>Attendance Tool</a:t>
            </a:r>
          </a:p>
          <a:p>
            <a:r>
              <a:rPr lang="en-US" dirty="0" smtClean="0"/>
              <a:t>GIFT Quiz</a:t>
            </a:r>
          </a:p>
          <a:p>
            <a:r>
              <a:rPr lang="en-US" dirty="0" smtClean="0"/>
              <a:t>Peer-graded drop box</a:t>
            </a:r>
          </a:p>
          <a:p>
            <a:r>
              <a:rPr lang="en-US" dirty="0"/>
              <a:t>App Store </a:t>
            </a:r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Sample auto graders</a:t>
            </a:r>
          </a:p>
          <a:p>
            <a:pPr lvl="1"/>
            <a:r>
              <a:rPr lang="en-US" dirty="0" smtClean="0"/>
              <a:t>Python </a:t>
            </a:r>
          </a:p>
          <a:p>
            <a:pPr lvl="1"/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1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3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40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Admin, Developer, and Management </a:t>
            </a:r>
            <a:r>
              <a:rPr lang="en-US" dirty="0" smtClean="0"/>
              <a:t>Console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/>
              <a:t>Core PHP Library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tsugi-php</a:t>
            </a:r>
            <a:endParaRPr lang="en-US" dirty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://do1.dr-chuck.com/</a:t>
            </a:r>
            <a:r>
              <a:rPr lang="en-US" dirty="0" err="1"/>
              <a:t>tsugi</a:t>
            </a:r>
            <a:r>
              <a:rPr lang="en-US" dirty="0"/>
              <a:t>/</a:t>
            </a:r>
            <a:r>
              <a:rPr lang="en-US" dirty="0" err="1"/>
              <a:t>phpdoc</a:t>
            </a:r>
            <a:r>
              <a:rPr lang="en-US" dirty="0"/>
              <a:t>/namespaces/</a:t>
            </a:r>
            <a:r>
              <a:rPr lang="en-US" dirty="0" err="1" smtClean="0"/>
              <a:t>Tsugi.html</a:t>
            </a:r>
            <a:endParaRPr lang="en-US" dirty="0" smtClean="0"/>
          </a:p>
          <a:p>
            <a:r>
              <a:rPr lang="en-US" dirty="0" smtClean="0"/>
              <a:t>Basic Module Set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mod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787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content (shared / CDN)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-static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</a:t>
            </a:r>
            <a:r>
              <a:rPr lang="en-US" dirty="0" smtClean="0"/>
              <a:t> Module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</a:t>
            </a:r>
            <a:r>
              <a:rPr lang="en-US" dirty="0" smtClean="0"/>
              <a:t> Standalone Application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</a:t>
            </a:r>
            <a:r>
              <a:rPr lang="en-US" dirty="0" smtClean="0"/>
              <a:t>standalone</a:t>
            </a:r>
          </a:p>
          <a:p>
            <a:r>
              <a:rPr lang="en-US" dirty="0"/>
              <a:t>Exercises for Course/Workshop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-exercises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94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5864068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...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638017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545"/>
            <a:ext cx="9144000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lti-tools.dr-chuck.com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IMS </a:t>
            </a:r>
            <a:r>
              <a:rPr lang="en-US" dirty="0"/>
              <a:t>LTI </a:t>
            </a:r>
            <a:r>
              <a:rPr lang="en-US" dirty="0" smtClean="0"/>
              <a:t>2.1 </a:t>
            </a:r>
            <a:r>
              <a:rPr lang="en-US" dirty="0"/>
              <a:t>Support </a:t>
            </a:r>
          </a:p>
          <a:p>
            <a:r>
              <a:rPr lang="en-US" dirty="0" smtClean="0"/>
              <a:t>Improve Internationalization 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Support</a:t>
            </a:r>
          </a:p>
          <a:p>
            <a:r>
              <a:rPr lang="en-US" dirty="0" smtClean="0"/>
              <a:t>Outreach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10573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Level IMS API Code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sakaiproject</a:t>
            </a:r>
            <a:r>
              <a:rPr lang="en-US" dirty="0"/>
              <a:t>/</a:t>
            </a:r>
            <a:r>
              <a:rPr lang="en-US" dirty="0" err="1"/>
              <a:t>sakai</a:t>
            </a:r>
            <a:r>
              <a:rPr lang="en-US" dirty="0"/>
              <a:t>/tree/master/</a:t>
            </a:r>
            <a:r>
              <a:rPr lang="en-US" dirty="0" err="1"/>
              <a:t>basiclti</a:t>
            </a:r>
            <a:r>
              <a:rPr lang="en-US" dirty="0"/>
              <a:t>/</a:t>
            </a:r>
            <a:r>
              <a:rPr lang="en-US" dirty="0" err="1"/>
              <a:t>tsugi-</a:t>
            </a:r>
            <a:r>
              <a:rPr lang="en-US" dirty="0" err="1" smtClean="0"/>
              <a:t>util</a:t>
            </a:r>
            <a:endParaRPr lang="en-US" dirty="0" smtClean="0"/>
          </a:p>
          <a:p>
            <a:pPr lvl="1"/>
            <a:r>
              <a:rPr lang="en-US" dirty="0" smtClean="0"/>
              <a:t>Released in </a:t>
            </a:r>
            <a:r>
              <a:rPr lang="en-US" dirty="0" err="1" smtClean="0"/>
              <a:t>Sonatype</a:t>
            </a:r>
            <a:endParaRPr lang="en-US" dirty="0" smtClean="0"/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    &lt;</a:t>
            </a:r>
            <a:r>
              <a:rPr lang="en-US" sz="2000" dirty="0" err="1">
                <a:solidFill>
                  <a:srgbClr val="FFFFFF"/>
                </a:solidFill>
              </a:rPr>
              <a:t>groupId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  <a:r>
              <a:rPr lang="en-US" sz="2000" dirty="0" err="1">
                <a:solidFill>
                  <a:srgbClr val="FFFFFF"/>
                </a:solidFill>
              </a:rPr>
              <a:t>org.tsugi</a:t>
            </a:r>
            <a:r>
              <a:rPr lang="en-US" sz="2000" dirty="0">
                <a:solidFill>
                  <a:srgbClr val="FFFFFF"/>
                </a:solidFill>
              </a:rPr>
              <a:t>&lt;/</a:t>
            </a:r>
            <a:r>
              <a:rPr lang="en-US" sz="2000" dirty="0" err="1">
                <a:solidFill>
                  <a:srgbClr val="FFFFFF"/>
                </a:solidFill>
              </a:rPr>
              <a:t>groupId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FFFFFF"/>
                </a:solidFill>
              </a:rPr>
              <a:t>      &lt;</a:t>
            </a:r>
            <a:r>
              <a:rPr lang="en-US" sz="2000" dirty="0" err="1">
                <a:solidFill>
                  <a:srgbClr val="FFFFFF"/>
                </a:solidFill>
              </a:rPr>
              <a:t>artifactId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  <a:r>
              <a:rPr lang="en-US" sz="2000" dirty="0" err="1">
                <a:solidFill>
                  <a:srgbClr val="FFFFFF"/>
                </a:solidFill>
              </a:rPr>
              <a:t>tsugi-util</a:t>
            </a:r>
            <a:r>
              <a:rPr lang="en-US" sz="2000" dirty="0">
                <a:solidFill>
                  <a:srgbClr val="FFFFFF"/>
                </a:solidFill>
              </a:rPr>
              <a:t>&lt;/</a:t>
            </a:r>
            <a:r>
              <a:rPr lang="en-US" sz="2000" dirty="0" err="1">
                <a:solidFill>
                  <a:srgbClr val="FFFFFF"/>
                </a:solidFill>
              </a:rPr>
              <a:t>artifactId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  <a:p>
            <a:r>
              <a:rPr lang="en-US" dirty="0" smtClean="0"/>
              <a:t>Java Library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smtClean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811338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Documentation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csev.github.io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-java/</a:t>
            </a:r>
            <a:r>
              <a:rPr lang="en-US" dirty="0" err="1"/>
              <a:t>apidocs</a:t>
            </a:r>
            <a:r>
              <a:rPr lang="en-US" dirty="0" smtClean="0"/>
              <a:t>/</a:t>
            </a:r>
          </a:p>
          <a:p>
            <a:r>
              <a:rPr lang="en-US" dirty="0" smtClean="0"/>
              <a:t>Sample </a:t>
            </a:r>
            <a:r>
              <a:rPr lang="en-US" dirty="0" err="1" smtClean="0"/>
              <a:t>TsugiServlet</a:t>
            </a:r>
            <a:r>
              <a:rPr lang="en-US" dirty="0" smtClean="0"/>
              <a:t> / Maven / JDBC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-java-</a:t>
            </a:r>
            <a:r>
              <a:rPr lang="en-US" dirty="0" smtClean="0"/>
              <a:t>servlet</a:t>
            </a:r>
          </a:p>
          <a:p>
            <a:r>
              <a:rPr lang="en-US" dirty="0" smtClean="0"/>
              <a:t>Simple Sample Servlet / Maven / JDB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/csev/maven-jetty-</a:t>
            </a:r>
            <a:r>
              <a:rPr lang="en-US" dirty="0" err="1"/>
              <a:t>jdbc</a:t>
            </a:r>
            <a:r>
              <a:rPr lang="en-US" dirty="0"/>
              <a:t>-servlet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0864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78311" y="4600223"/>
            <a:ext cx="3268133" cy="1507972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397375" y="157193"/>
            <a:ext cx="8188159" cy="6247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Launch launch = </a:t>
            </a:r>
            <a:r>
              <a:rPr lang="en-US" sz="1600" dirty="0" err="1">
                <a:latin typeface="Courier"/>
                <a:cs typeface="Courier"/>
              </a:rPr>
              <a:t>tsugi.getLaunch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req</a:t>
            </a:r>
            <a:r>
              <a:rPr lang="en-US" sz="1600" dirty="0">
                <a:latin typeface="Courier"/>
                <a:cs typeface="Courier"/>
              </a:rPr>
              <a:t>, res)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</a:t>
            </a:r>
            <a:r>
              <a:rPr lang="en-US" sz="1600" dirty="0" err="1">
                <a:latin typeface="Courier"/>
                <a:cs typeface="Courier"/>
              </a:rPr>
              <a:t>launch.isComplete</a:t>
            </a:r>
            <a:r>
              <a:rPr lang="en-US" sz="1600" dirty="0">
                <a:latin typeface="Courier"/>
                <a:cs typeface="Courier"/>
              </a:rPr>
              <a:t>() ) return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if ( ! </a:t>
            </a:r>
            <a:r>
              <a:rPr lang="en-US" sz="1600" dirty="0" err="1">
                <a:latin typeface="Courier"/>
                <a:cs typeface="Courier"/>
              </a:rPr>
              <a:t>launch.isValid</a:t>
            </a:r>
            <a:r>
              <a:rPr lang="en-US" sz="1600" dirty="0">
                <a:latin typeface="Courier"/>
                <a:cs typeface="Courier"/>
              </a:rPr>
              <a:t>() ) </a:t>
            </a:r>
            <a:r>
              <a:rPr lang="en-US" sz="1600" dirty="0" smtClean="0">
                <a:latin typeface="Courier"/>
                <a:cs typeface="Courier"/>
              </a:rPr>
              <a:t>{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    throw new </a:t>
            </a:r>
            <a:r>
              <a:rPr lang="en-US" sz="1600" dirty="0" err="1">
                <a:latin typeface="Courier"/>
                <a:cs typeface="Courier"/>
              </a:rPr>
              <a:t>RuntimeException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launch.getErrorMessage</a:t>
            </a:r>
            <a:r>
              <a:rPr lang="en-US" sz="1600" dirty="0">
                <a:latin typeface="Courier"/>
                <a:cs typeface="Courier"/>
              </a:rPr>
              <a:t>());</a:t>
            </a: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 smtClean="0">
                <a:latin typeface="Courier"/>
                <a:cs typeface="Courier"/>
              </a:rPr>
              <a:t>        </a:t>
            </a:r>
            <a:r>
              <a:rPr lang="en-US" sz="1600" dirty="0">
                <a:latin typeface="Courier"/>
                <a:cs typeface="Courier"/>
              </a:rPr>
              <a:t>Output o = </a:t>
            </a:r>
            <a:r>
              <a:rPr lang="en-US" sz="1600" dirty="0" err="1">
                <a:latin typeface="Courier"/>
                <a:cs typeface="Courier"/>
              </a:rPr>
              <a:t>launch.getOutput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Properties p = </a:t>
            </a:r>
            <a:r>
              <a:rPr lang="en-US" sz="1600" dirty="0" err="1">
                <a:latin typeface="Courier"/>
                <a:cs typeface="Courier"/>
              </a:rPr>
              <a:t>o.header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("&lt;title&gt;Sample&lt;/title&gt;")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// Some of my CSS includes..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o.bodyStart</a:t>
            </a:r>
            <a:r>
              <a:rPr lang="en-US" sz="1600" dirty="0">
                <a:latin typeface="Courier"/>
                <a:cs typeface="Courier"/>
              </a:rPr>
              <a:t>(out)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o.navStart</a:t>
            </a:r>
            <a:r>
              <a:rPr lang="en-US" sz="1600" dirty="0">
                <a:latin typeface="Courier"/>
                <a:cs typeface="Courier"/>
              </a:rPr>
              <a:t>(out); // If you want it.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o.flashMessages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("&lt;pre&gt;");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("Welcome to hello world!");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out.println</a:t>
            </a:r>
            <a:r>
              <a:rPr lang="en-US" sz="1600" dirty="0">
                <a:latin typeface="Courier"/>
                <a:cs typeface="Courier"/>
              </a:rPr>
              <a:t>("&lt;/pre&gt;");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o.navEnd</a:t>
            </a:r>
            <a:r>
              <a:rPr lang="en-US" sz="1600" dirty="0">
                <a:latin typeface="Courier"/>
                <a:cs typeface="Courier"/>
              </a:rPr>
              <a:t>(out); // If you started it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o.footerStart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  <a:p>
            <a:r>
              <a:rPr lang="en-US" sz="1600" dirty="0">
                <a:latin typeface="Courier"/>
                <a:cs typeface="Courier"/>
              </a:rPr>
              <a:t>        // Some of my own JavaScript goodness</a:t>
            </a:r>
          </a:p>
          <a:p>
            <a:r>
              <a:rPr lang="en-US" sz="1600" dirty="0">
                <a:latin typeface="Courier"/>
                <a:cs typeface="Courier"/>
              </a:rPr>
              <a:t>        $(document).ready( ... );</a:t>
            </a:r>
          </a:p>
          <a:p>
            <a:r>
              <a:rPr lang="en-US" sz="1600" dirty="0">
                <a:latin typeface="Courier"/>
                <a:cs typeface="Courier"/>
              </a:rPr>
              <a:t>        </a:t>
            </a:r>
            <a:r>
              <a:rPr lang="en-US" sz="1600" dirty="0" err="1">
                <a:latin typeface="Courier"/>
                <a:cs typeface="Courier"/>
              </a:rPr>
              <a:t>o.footerEnd</a:t>
            </a:r>
            <a:r>
              <a:rPr lang="en-US" sz="1600" dirty="0">
                <a:latin typeface="Courier"/>
                <a:cs typeface="Courier"/>
              </a:rPr>
              <a:t>(out);</a:t>
            </a:r>
          </a:p>
        </p:txBody>
      </p:sp>
    </p:spTree>
    <p:extLst>
      <p:ext uri="{BB962C8B-B14F-4D97-AF65-F5344CB8AC3E}">
        <p14:creationId xmlns:p14="http://schemas.microsoft.com/office/powerpoint/2010/main" val="139140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34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94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56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Deploying Java </a:t>
            </a:r>
            <a:r>
              <a:rPr lang="en-US" dirty="0" err="1" smtClean="0"/>
              <a:t>Tsugi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/>
                <a:t>S</a:t>
              </a:r>
              <a:r>
                <a:rPr lang="en-US" sz="2400" dirty="0" err="1" smtClean="0"/>
                <a:t>Tsugi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JTusgi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JTsugi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49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Depends on the </a:t>
            </a:r>
          </a:p>
          <a:p>
            <a:pPr lvl="1"/>
            <a:r>
              <a:rPr lang="en-US" dirty="0" smtClean="0"/>
              <a:t>Handles LTI Launches</a:t>
            </a:r>
          </a:p>
          <a:p>
            <a:pPr lvl="1"/>
            <a:r>
              <a:rPr lang="en-US" dirty="0" smtClean="0"/>
              <a:t>Connects to the </a:t>
            </a:r>
            <a:r>
              <a:rPr lang="en-US" dirty="0" err="1" smtClean="0"/>
              <a:t>Tsugi</a:t>
            </a:r>
            <a:r>
              <a:rPr lang="en-US" dirty="0" smtClean="0"/>
              <a:t> database</a:t>
            </a:r>
          </a:p>
          <a:p>
            <a:pPr lvl="1"/>
            <a:r>
              <a:rPr lang="en-US" dirty="0" smtClean="0"/>
              <a:t>Uses PHP Console</a:t>
            </a:r>
          </a:p>
          <a:p>
            <a:r>
              <a:rPr lang="en-US" dirty="0" smtClean="0"/>
              <a:t>Expecting </a:t>
            </a:r>
            <a:r>
              <a:rPr lang="en-US" dirty="0"/>
              <a:t>A</a:t>
            </a:r>
            <a:r>
              <a:rPr lang="en-US" dirty="0" smtClean="0"/>
              <a:t>lpha release Summer 2016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02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06898"/>
          </a:xfrm>
        </p:spPr>
        <p:txBody>
          <a:bodyPr>
            <a:noAutofit/>
          </a:bodyPr>
          <a:lstStyle/>
          <a:p>
            <a:r>
              <a:rPr lang="en-US" sz="2800" dirty="0" smtClean="0"/>
              <a:t>Node low-Level LTI code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-node-</a:t>
            </a:r>
            <a:r>
              <a:rPr lang="en-US" dirty="0" err="1"/>
              <a:t>lti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www.npmjs.com</a:t>
            </a:r>
            <a:r>
              <a:rPr lang="en-US" dirty="0"/>
              <a:t>/package/</a:t>
            </a:r>
            <a:r>
              <a:rPr lang="en-US" dirty="0" err="1"/>
              <a:t>tsugi</a:t>
            </a:r>
            <a:r>
              <a:rPr lang="en-US" dirty="0"/>
              <a:t>-node-</a:t>
            </a:r>
            <a:r>
              <a:rPr lang="en-US" dirty="0" err="1" smtClean="0"/>
              <a:t>lti</a:t>
            </a:r>
            <a:endParaRPr lang="en-US" dirty="0" smtClean="0"/>
          </a:p>
          <a:p>
            <a:r>
              <a:rPr lang="en-US" sz="3200" dirty="0" smtClean="0"/>
              <a:t>Node </a:t>
            </a:r>
            <a:r>
              <a:rPr lang="en-US" sz="3200" dirty="0" smtClean="0"/>
              <a:t>Library Code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smtClean="0"/>
              <a:t>node</a:t>
            </a:r>
          </a:p>
          <a:p>
            <a:pPr lvl="1"/>
            <a:r>
              <a:rPr lang="en-US" dirty="0"/>
              <a:t>http://do1.dr-chuck.com/</a:t>
            </a:r>
            <a:r>
              <a:rPr lang="en-US" dirty="0" err="1"/>
              <a:t>tsugi</a:t>
            </a:r>
            <a:r>
              <a:rPr lang="en-US" dirty="0"/>
              <a:t>-node/</a:t>
            </a:r>
            <a:r>
              <a:rPr lang="en-US" dirty="0" err="1"/>
              <a:t>esdoc</a:t>
            </a:r>
            <a:r>
              <a:rPr lang="en-US" dirty="0"/>
              <a:t>/</a:t>
            </a:r>
          </a:p>
          <a:p>
            <a:r>
              <a:rPr lang="en-US" dirty="0" smtClean="0"/>
              <a:t>Node Sample Application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/csev/</a:t>
            </a:r>
            <a:r>
              <a:rPr lang="en-US" dirty="0" err="1"/>
              <a:t>tsugi</a:t>
            </a:r>
            <a:r>
              <a:rPr lang="en-US" dirty="0"/>
              <a:t>-node</a:t>
            </a:r>
            <a:r>
              <a:rPr lang="en-US"/>
              <a:t>-</a:t>
            </a:r>
            <a:r>
              <a:rPr lang="en-US" smtClean="0"/>
              <a:t>sample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7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in development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108"/>
            <a:ext cx="5634649" cy="1146529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4679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PHP is very well developed </a:t>
            </a:r>
            <a:endParaRPr lang="en-US" dirty="0"/>
          </a:p>
          <a:p>
            <a:pPr lvl="1"/>
            <a:r>
              <a:rPr lang="en-US" dirty="0" smtClean="0"/>
              <a:t>Production ready: LTI 1.1, </a:t>
            </a:r>
            <a:r>
              <a:rPr lang="en-US" dirty="0" err="1" smtClean="0"/>
              <a:t>ContentItem</a:t>
            </a:r>
            <a:endParaRPr lang="en-US" dirty="0" smtClean="0"/>
          </a:p>
          <a:p>
            <a:pPr lvl="1"/>
            <a:r>
              <a:rPr lang="en-US" dirty="0" smtClean="0"/>
              <a:t>Working: LTI 2.0, LTI 2.1, CASA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Java – Might be folded into Sakai</a:t>
            </a:r>
          </a:p>
          <a:p>
            <a:r>
              <a:rPr lang="en-US" dirty="0" err="1" smtClean="0"/>
              <a:t>Tsugi</a:t>
            </a:r>
            <a:r>
              <a:rPr lang="en-US" dirty="0"/>
              <a:t> </a:t>
            </a:r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Expecting a summer 2016 release for standalone pattern</a:t>
            </a:r>
          </a:p>
        </p:txBody>
      </p:sp>
      <p:pic>
        <p:nvPicPr>
          <p:cNvPr id="4" name="Picture 3" descr="tsugi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9" y="576389"/>
            <a:ext cx="2564771" cy="76034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/>
          <p:cNvSpPr txBox="1"/>
          <p:nvPr/>
        </p:nvSpPr>
        <p:spPr>
          <a:xfrm>
            <a:off x="242737" y="5691599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/>
              <a:t>https://</a:t>
            </a:r>
            <a:r>
              <a:rPr lang="en-US" sz="2400" dirty="0" err="1"/>
              <a:t>groups.google.com</a:t>
            </a:r>
            <a:r>
              <a:rPr lang="en-US" sz="2400" dirty="0"/>
              <a:t>/a/</a:t>
            </a:r>
            <a:r>
              <a:rPr lang="en-US" sz="2400" dirty="0" err="1"/>
              <a:t>apereo.org</a:t>
            </a:r>
            <a:r>
              <a:rPr lang="en-US" sz="2400" dirty="0"/>
              <a:t>/forum/#!forum/</a:t>
            </a:r>
            <a:r>
              <a:rPr lang="en-US" sz="2400" dirty="0" err="1"/>
              <a:t>tsugi-</a:t>
            </a:r>
            <a:r>
              <a:rPr lang="en-US" sz="2400" dirty="0" err="1" smtClean="0"/>
              <a:t>dev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249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1250</TotalTime>
  <Words>1418</Words>
  <Application>Microsoft Macintosh PowerPoint</Application>
  <PresentationFormat>On-screen Show (4:3)</PresentationFormat>
  <Paragraphs>286</Paragraphs>
  <Slides>40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Black</vt:lpstr>
      <vt:lpstr>Building Scalable IMS LTI Tools Using the TSUGI Framework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PowerPoint Presentation</vt:lpstr>
      <vt:lpstr>Issues with Learning Tools</vt:lpstr>
      <vt:lpstr>Can we make this easy?</vt:lpstr>
      <vt:lpstr>Project Tsugi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Sample PHP Tsugi Tools</vt:lpstr>
      <vt:lpstr>PowerPoint Presentation</vt:lpstr>
      <vt:lpstr>PHP Tsugi Components</vt:lpstr>
      <vt:lpstr>PHP Tsugi Components</vt:lpstr>
      <vt:lpstr>PHP Tsugi Tool Code</vt:lpstr>
      <vt:lpstr>Demo</vt:lpstr>
      <vt:lpstr>PHP Tsugi Next Steps</vt:lpstr>
      <vt:lpstr>Tsugi Java</vt:lpstr>
      <vt:lpstr>Tsugi Java</vt:lpstr>
      <vt:lpstr>Java Tsugi Tool Code</vt:lpstr>
      <vt:lpstr>PowerPoint Presentation</vt:lpstr>
      <vt:lpstr>PowerPoint Presentation</vt:lpstr>
      <vt:lpstr>Deploying Java Tsugi Apps</vt:lpstr>
      <vt:lpstr>Node Tsugi</vt:lpstr>
      <vt:lpstr>Node Tsugi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51</cp:revision>
  <dcterms:created xsi:type="dcterms:W3CDTF">2014-06-02T12:36:59Z</dcterms:created>
  <dcterms:modified xsi:type="dcterms:W3CDTF">2016-05-22T14:07:38Z</dcterms:modified>
</cp:coreProperties>
</file>